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79" r:id="rId4"/>
    <p:sldId id="263" r:id="rId5"/>
    <p:sldId id="258" r:id="rId6"/>
    <p:sldId id="259" r:id="rId7"/>
    <p:sldId id="260" r:id="rId8"/>
    <p:sldId id="280" r:id="rId9"/>
    <p:sldId id="262" r:id="rId10"/>
    <p:sldId id="265" r:id="rId11"/>
    <p:sldId id="264" r:id="rId12"/>
    <p:sldId id="266" r:id="rId13"/>
    <p:sldId id="267" r:id="rId14"/>
    <p:sldId id="269" r:id="rId15"/>
    <p:sldId id="270" r:id="rId16"/>
    <p:sldId id="271" r:id="rId17"/>
    <p:sldId id="272" r:id="rId18"/>
    <p:sldId id="273" r:id="rId19"/>
    <p:sldId id="274" r:id="rId20"/>
    <p:sldId id="275" r:id="rId21"/>
    <p:sldId id="277" r:id="rId22"/>
    <p:sldId id="285" r:id="rId23"/>
    <p:sldId id="281" r:id="rId24"/>
    <p:sldId id="282" r:id="rId25"/>
    <p:sldId id="283"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013"/>
  </p:normalViewPr>
  <p:slideViewPr>
    <p:cSldViewPr snapToGrid="0" snapToObjects="1">
      <p:cViewPr varScale="1">
        <p:scale>
          <a:sx n="71" d="100"/>
          <a:sy n="71" d="100"/>
        </p:scale>
        <p:origin x="1584"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11.tiff>
</file>

<file path=ppt/media/image2.png>
</file>

<file path=ppt/media/image3.png>
</file>

<file path=ppt/media/image4.jpeg>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1/14/19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1/14/19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1/14/19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1/14/19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1/14/19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1/14/19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1/14/19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0.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en-US" altLang="zh-CN" dirty="0" smtClean="0"/>
              <a:t>App</a:t>
            </a:r>
            <a:r>
              <a:rPr kumimoji="1" lang="zh-CN" altLang="en-US" dirty="0" smtClean="0"/>
              <a:t>的生命周期</a:t>
            </a:r>
            <a:endParaRPr kumimoji="1" lang="zh-CN" altLang="en-US" dirty="0"/>
          </a:p>
        </p:txBody>
      </p:sp>
    </p:spTree>
    <p:extLst>
      <p:ext uri="{BB962C8B-B14F-4D97-AF65-F5344CB8AC3E}">
        <p14:creationId xmlns:p14="http://schemas.microsoft.com/office/powerpoint/2010/main" val="10131834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71600" y="417786"/>
            <a:ext cx="9601200" cy="764628"/>
          </a:xfrm>
        </p:spPr>
        <p:txBody>
          <a:bodyPr/>
          <a:lstStyle/>
          <a:p>
            <a:r>
              <a:rPr kumimoji="1" lang="en-US" altLang="zh-CN" dirty="0" err="1" smtClean="0"/>
              <a:t>UIApplication</a:t>
            </a:r>
            <a:r>
              <a:rPr kumimoji="1" lang="en-US" altLang="zh-CN" dirty="0" smtClean="0"/>
              <a:t>,</a:t>
            </a:r>
            <a:r>
              <a:rPr lang="en-US" altLang="zh-CN" dirty="0"/>
              <a:t> </a:t>
            </a:r>
            <a:r>
              <a:rPr lang="en-US" altLang="zh-CN" dirty="0" err="1" smtClean="0"/>
              <a:t>AppDelegate,UIWindow</a:t>
            </a:r>
            <a:endParaRPr kumimoji="1" lang="zh-CN" altLang="en-US" dirty="0"/>
          </a:p>
        </p:txBody>
      </p:sp>
      <p:sp>
        <p:nvSpPr>
          <p:cNvPr id="3" name="内容占位符 2"/>
          <p:cNvSpPr>
            <a:spLocks noGrp="1"/>
          </p:cNvSpPr>
          <p:nvPr>
            <p:ph idx="1"/>
          </p:nvPr>
        </p:nvSpPr>
        <p:spPr>
          <a:xfrm>
            <a:off x="1371600" y="1450427"/>
            <a:ext cx="9601200" cy="5171089"/>
          </a:xfrm>
        </p:spPr>
        <p:txBody>
          <a:bodyPr>
            <a:normAutofit/>
          </a:bodyPr>
          <a:lstStyle/>
          <a:p>
            <a:r>
              <a:rPr lang="en-US" altLang="zh-CN" dirty="0" err="1"/>
              <a:t>UIApplication</a:t>
            </a:r>
            <a:r>
              <a:rPr lang="zh-CN" altLang="en-US" dirty="0"/>
              <a:t>对象是应用</a:t>
            </a:r>
            <a:r>
              <a:rPr lang="zh-CN" altLang="en-US" dirty="0" smtClean="0"/>
              <a:t>程序本身</a:t>
            </a:r>
          </a:p>
          <a:p>
            <a:r>
              <a:rPr lang="zh-CN" altLang="en-US" dirty="0" smtClean="0"/>
              <a:t>每</a:t>
            </a:r>
            <a:r>
              <a:rPr lang="zh-CN" altLang="en-US" dirty="0"/>
              <a:t>一个应用都有自己的</a:t>
            </a:r>
            <a:r>
              <a:rPr lang="en-US" altLang="zh-CN" dirty="0" err="1"/>
              <a:t>UIApplication</a:t>
            </a:r>
            <a:r>
              <a:rPr lang="zh-CN" altLang="en-US" dirty="0"/>
              <a:t>对象，而且是单</a:t>
            </a:r>
            <a:r>
              <a:rPr lang="zh-CN" altLang="en-US" dirty="0" smtClean="0"/>
              <a:t>例</a:t>
            </a:r>
            <a:endParaRPr lang="zh-CN" altLang="en-US" dirty="0"/>
          </a:p>
          <a:p>
            <a:r>
              <a:rPr lang="en-US" altLang="zh-CN" dirty="0" smtClean="0"/>
              <a:t>iOS</a:t>
            </a:r>
            <a:r>
              <a:rPr lang="zh-CN" altLang="en-US" dirty="0"/>
              <a:t>程序启动后创建的第一个对象就是</a:t>
            </a:r>
            <a:r>
              <a:rPr lang="en-US" altLang="zh-CN" dirty="0" err="1"/>
              <a:t>UIApplication</a:t>
            </a:r>
            <a:r>
              <a:rPr lang="zh-CN" altLang="en-US" dirty="0"/>
              <a:t>对象</a:t>
            </a:r>
          </a:p>
          <a:p>
            <a:r>
              <a:rPr lang="zh-CN" altLang="en-US" dirty="0"/>
              <a:t>利用</a:t>
            </a:r>
            <a:r>
              <a:rPr lang="en-US" altLang="zh-CN" dirty="0" err="1"/>
              <a:t>UIApplication</a:t>
            </a:r>
            <a:r>
              <a:rPr lang="zh-CN" altLang="en-US" dirty="0"/>
              <a:t>对象，能进行一些应用级别的操作</a:t>
            </a:r>
          </a:p>
          <a:p>
            <a:endParaRPr kumimoji="1" lang="en-US" altLang="zh-CN" dirty="0" smtClean="0"/>
          </a:p>
          <a:p>
            <a:r>
              <a:rPr lang="zh-CN" altLang="en-US" dirty="0"/>
              <a:t>每个</a:t>
            </a:r>
            <a:r>
              <a:rPr lang="en-US" altLang="zh-CN" dirty="0"/>
              <a:t>iOS</a:t>
            </a:r>
            <a:r>
              <a:rPr lang="zh-CN" altLang="en-US" dirty="0"/>
              <a:t>程序都会有一个</a:t>
            </a:r>
            <a:r>
              <a:rPr lang="en-US" altLang="zh-CN" dirty="0" err="1"/>
              <a:t>AppDelegate</a:t>
            </a:r>
            <a:r>
              <a:rPr lang="zh-CN" altLang="en-US" dirty="0"/>
              <a:t>的</a:t>
            </a:r>
            <a:r>
              <a:rPr lang="zh-CN" altLang="en-US" dirty="0" smtClean="0"/>
              <a:t>类</a:t>
            </a:r>
            <a:endParaRPr lang="en-US" altLang="zh-CN" dirty="0"/>
          </a:p>
          <a:p>
            <a:r>
              <a:rPr kumimoji="1" lang="zh-CN" altLang="en-US" dirty="0" smtClean="0"/>
              <a:t>代理</a:t>
            </a:r>
            <a:r>
              <a:rPr kumimoji="1" lang="en-US" altLang="zh-CN" dirty="0" smtClean="0"/>
              <a:t>application</a:t>
            </a:r>
            <a:r>
              <a:rPr kumimoji="1" lang="zh-CN" altLang="en-US" dirty="0" smtClean="0"/>
              <a:t>对系统事件作处理</a:t>
            </a:r>
          </a:p>
          <a:p>
            <a:endParaRPr kumimoji="1" lang="zh-CN" altLang="en-US" dirty="0"/>
          </a:p>
          <a:p>
            <a:r>
              <a:rPr kumimoji="1" lang="zh-CN" altLang="en-US" dirty="0" smtClean="0"/>
              <a:t>应用一般只有一个</a:t>
            </a:r>
            <a:r>
              <a:rPr kumimoji="1" lang="en-US" altLang="zh-CN" dirty="0" smtClean="0"/>
              <a:t>window</a:t>
            </a:r>
            <a:endParaRPr kumimoji="1" lang="zh-CN" altLang="en-US" dirty="0"/>
          </a:p>
          <a:p>
            <a:r>
              <a:rPr kumimoji="1" lang="zh-CN" altLang="en-US" dirty="0" smtClean="0"/>
              <a:t>作为视图的容器，</a:t>
            </a:r>
            <a:r>
              <a:rPr lang="zh-CN" altLang="en-US" dirty="0"/>
              <a:t>传递触摸消息和键盘事件</a:t>
            </a:r>
            <a:r>
              <a:rPr lang="zh-CN" altLang="en-US" dirty="0" smtClean="0"/>
              <a:t>给视图</a:t>
            </a:r>
          </a:p>
          <a:p>
            <a:r>
              <a:rPr kumimoji="1" lang="zh-CN" altLang="en-US" dirty="0" smtClean="0"/>
              <a:t>程序启动创建的第一个视图控件</a:t>
            </a:r>
            <a:endParaRPr kumimoji="1" lang="zh-CN" altLang="en-US" dirty="0"/>
          </a:p>
        </p:txBody>
      </p:sp>
    </p:spTree>
    <p:extLst>
      <p:ext uri="{BB962C8B-B14F-4D97-AF65-F5344CB8AC3E}">
        <p14:creationId xmlns:p14="http://schemas.microsoft.com/office/powerpoint/2010/main" val="4140016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71600" y="685800"/>
            <a:ext cx="9601200" cy="748862"/>
          </a:xfrm>
        </p:spPr>
        <p:txBody>
          <a:bodyPr/>
          <a:lstStyle/>
          <a:p>
            <a:r>
              <a:rPr kumimoji="1" lang="en-US" altLang="zh-CN" dirty="0" smtClean="0"/>
              <a:t>App</a:t>
            </a:r>
            <a:r>
              <a:rPr kumimoji="1" lang="zh-CN" altLang="en-US" dirty="0" smtClean="0"/>
              <a:t>启动场景</a:t>
            </a:r>
            <a:endParaRPr kumimoji="1" lang="zh-CN" alt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600" y="3994541"/>
            <a:ext cx="8864600" cy="1346200"/>
          </a:xfrm>
          <a:prstGeom prst="rect">
            <a:avLst/>
          </a:prstGeom>
        </p:spPr>
      </p:pic>
      <p:sp>
        <p:nvSpPr>
          <p:cNvPr id="6" name="文本框 5"/>
          <p:cNvSpPr txBox="1"/>
          <p:nvPr/>
        </p:nvSpPr>
        <p:spPr>
          <a:xfrm>
            <a:off x="1371600" y="2252936"/>
            <a:ext cx="9989230" cy="923330"/>
          </a:xfrm>
          <a:prstGeom prst="rect">
            <a:avLst/>
          </a:prstGeom>
          <a:noFill/>
        </p:spPr>
        <p:txBody>
          <a:bodyPr wrap="square" rtlCol="0">
            <a:spAutoFit/>
          </a:bodyPr>
          <a:lstStyle/>
          <a:p>
            <a:r>
              <a:rPr lang="zh-CN" altLang="en-US" dirty="0"/>
              <a:t>一个程序都有一个</a:t>
            </a:r>
            <a:r>
              <a:rPr lang="en-US" altLang="zh-CN" dirty="0"/>
              <a:t>main</a:t>
            </a:r>
            <a:r>
              <a:rPr lang="zh-CN" altLang="en-US" dirty="0"/>
              <a:t>函数，</a:t>
            </a:r>
            <a:r>
              <a:rPr lang="en-US" altLang="zh-CN" dirty="0"/>
              <a:t>iOS</a:t>
            </a:r>
            <a:r>
              <a:rPr lang="zh-CN" altLang="en-US" dirty="0"/>
              <a:t>也不例外在</a:t>
            </a:r>
            <a:r>
              <a:rPr lang="en-US" altLang="zh-CN" dirty="0" err="1"/>
              <a:t>xcode</a:t>
            </a:r>
            <a:r>
              <a:rPr lang="zh-CN" altLang="en-US" dirty="0"/>
              <a:t>里有一个</a:t>
            </a:r>
            <a:r>
              <a:rPr lang="en-US" altLang="zh-CN" dirty="0" err="1"/>
              <a:t>main.m</a:t>
            </a:r>
            <a:r>
              <a:rPr lang="zh-CN" altLang="en-US" dirty="0"/>
              <a:t>文件，这个</a:t>
            </a:r>
            <a:r>
              <a:rPr lang="en-US" altLang="zh-CN" dirty="0"/>
              <a:t>main</a:t>
            </a:r>
            <a:r>
              <a:rPr lang="zh-CN" altLang="en-US" dirty="0"/>
              <a:t>就是一个应用程序启动的入口</a:t>
            </a:r>
            <a:r>
              <a:rPr lang="zh-CN" altLang="en-US" dirty="0" smtClean="0"/>
              <a:t>。这个</a:t>
            </a:r>
            <a:r>
              <a:rPr lang="zh-CN" altLang="en-US" dirty="0"/>
              <a:t>方法会调用了 </a:t>
            </a:r>
            <a:r>
              <a:rPr lang="en-US" altLang="zh-CN" dirty="0" err="1" smtClean="0"/>
              <a:t>UIApplicationMain</a:t>
            </a:r>
            <a:r>
              <a:rPr lang="zh-CN" altLang="en-US" dirty="0" smtClean="0"/>
              <a:t>。</a:t>
            </a:r>
            <a:r>
              <a:rPr lang="zh-CN" altLang="en-US" dirty="0"/>
              <a:t> </a:t>
            </a:r>
            <a:r>
              <a:rPr lang="en-US" altLang="zh-CN" dirty="0" err="1" smtClean="0"/>
              <a:t>UIApplicationMain</a:t>
            </a:r>
            <a:r>
              <a:rPr lang="zh-CN" altLang="en-US" dirty="0" smtClean="0"/>
              <a:t>底层实现，主要是生成</a:t>
            </a:r>
            <a:r>
              <a:rPr lang="zh-CN" altLang="en-US" dirty="0"/>
              <a:t>类创建</a:t>
            </a:r>
            <a:r>
              <a:rPr lang="zh-CN" altLang="en-US" dirty="0" smtClean="0"/>
              <a:t>对象。</a:t>
            </a:r>
            <a:endParaRPr kumimoji="1" lang="zh-CN" altLang="en-US" dirty="0"/>
          </a:p>
        </p:txBody>
      </p:sp>
    </p:spTree>
    <p:extLst>
      <p:ext uri="{BB962C8B-B14F-4D97-AF65-F5344CB8AC3E}">
        <p14:creationId xmlns:p14="http://schemas.microsoft.com/office/powerpoint/2010/main" val="1250565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308539" y="1828798"/>
            <a:ext cx="9601200" cy="4808484"/>
          </a:xfrm>
        </p:spPr>
        <p:txBody>
          <a:bodyPr/>
          <a:lstStyle/>
          <a:p>
            <a:r>
              <a:rPr kumimoji="1" lang="zh-CN" altLang="en-US" dirty="0" smtClean="0"/>
              <a:t>首先创建</a:t>
            </a:r>
            <a:r>
              <a:rPr kumimoji="1" lang="en-US" altLang="zh-CN" dirty="0" err="1" smtClean="0"/>
              <a:t>UIApplication</a:t>
            </a:r>
            <a:r>
              <a:rPr kumimoji="1" lang="zh-CN" altLang="en-US" dirty="0" smtClean="0"/>
              <a:t>单例对象</a:t>
            </a:r>
          </a:p>
          <a:p>
            <a:r>
              <a:rPr kumimoji="1" lang="zh-CN" altLang="en-US" dirty="0" smtClean="0"/>
              <a:t>创建完</a:t>
            </a:r>
            <a:r>
              <a:rPr kumimoji="1" lang="en-US" altLang="zh-CN" dirty="0" smtClean="0"/>
              <a:t>Application</a:t>
            </a:r>
            <a:r>
              <a:rPr kumimoji="1" lang="zh-CN" altLang="en-US" dirty="0" smtClean="0"/>
              <a:t>对象接着创建</a:t>
            </a:r>
            <a:r>
              <a:rPr kumimoji="1" lang="en-US" altLang="zh-CN" dirty="0" err="1" smtClean="0"/>
              <a:t>Appdelegate</a:t>
            </a:r>
            <a:r>
              <a:rPr kumimoji="1" lang="zh-CN" altLang="en-US" dirty="0" smtClean="0"/>
              <a:t>代理对象，并指定</a:t>
            </a:r>
            <a:r>
              <a:rPr kumimoji="1" lang="en-US" altLang="zh-CN" dirty="0" err="1" smtClean="0"/>
              <a:t>Appdelegate</a:t>
            </a:r>
            <a:r>
              <a:rPr kumimoji="1" lang="zh-CN" altLang="en-US" dirty="0" smtClean="0"/>
              <a:t>就是</a:t>
            </a:r>
            <a:r>
              <a:rPr kumimoji="1" lang="en-US" altLang="zh-CN" dirty="0" smtClean="0"/>
              <a:t>Application</a:t>
            </a:r>
            <a:r>
              <a:rPr kumimoji="1" lang="zh-CN" altLang="en-US" dirty="0" smtClean="0"/>
              <a:t>的代理</a:t>
            </a:r>
          </a:p>
          <a:p>
            <a:r>
              <a:rPr kumimoji="1" lang="zh-CN" altLang="en-US" dirty="0" smtClean="0"/>
              <a:t>启动一个</a:t>
            </a:r>
            <a:r>
              <a:rPr kumimoji="1" lang="en-US" altLang="zh-CN" dirty="0" smtClean="0"/>
              <a:t>run</a:t>
            </a:r>
            <a:r>
              <a:rPr kumimoji="1" lang="zh-CN" altLang="en-US" dirty="0" smtClean="0"/>
              <a:t> </a:t>
            </a:r>
            <a:r>
              <a:rPr kumimoji="1" lang="en-US" altLang="zh-CN" dirty="0" smtClean="0"/>
              <a:t>loop</a:t>
            </a:r>
            <a:r>
              <a:rPr kumimoji="1" lang="zh-CN" altLang="en-US" dirty="0" smtClean="0"/>
              <a:t>（主循环，</a:t>
            </a:r>
            <a:r>
              <a:rPr lang="zh-CN" altLang="en-US" dirty="0" smtClean="0"/>
              <a:t>能够</a:t>
            </a:r>
            <a:r>
              <a:rPr lang="zh-CN" altLang="en-US" dirty="0"/>
              <a:t>处理事件、监听用户操作的一</a:t>
            </a:r>
            <a:r>
              <a:rPr lang="zh-CN" altLang="en-US" dirty="0" smtClean="0"/>
              <a:t>个循环</a:t>
            </a:r>
            <a:r>
              <a:rPr lang="en-US" altLang="zh-CN" dirty="0"/>
              <a:t>) </a:t>
            </a:r>
            <a:r>
              <a:rPr lang="zh-CN" altLang="en-US" dirty="0"/>
              <a:t>监听系统事件</a:t>
            </a:r>
            <a:r>
              <a:rPr lang="en-US" altLang="zh-CN" dirty="0"/>
              <a:t>,</a:t>
            </a:r>
            <a:r>
              <a:rPr lang="zh-CN" altLang="en-US" dirty="0"/>
              <a:t>调用</a:t>
            </a:r>
            <a:r>
              <a:rPr lang="en-US" altLang="zh-CN" dirty="0"/>
              <a:t>application</a:t>
            </a:r>
            <a:r>
              <a:rPr lang="zh-CN" altLang="en-US" dirty="0"/>
              <a:t>对应代理</a:t>
            </a:r>
            <a:r>
              <a:rPr lang="zh-CN" altLang="en-US" dirty="0" smtClean="0"/>
              <a:t>方法</a:t>
            </a:r>
          </a:p>
          <a:p>
            <a:r>
              <a:rPr lang="zh-CN" altLang="en-US" dirty="0"/>
              <a:t>加载</a:t>
            </a:r>
            <a:r>
              <a:rPr lang="en-US" altLang="zh-CN" dirty="0" err="1"/>
              <a:t>info.plist</a:t>
            </a:r>
            <a:r>
              <a:rPr lang="zh-CN" altLang="en-US" dirty="0"/>
              <a:t>文件</a:t>
            </a:r>
            <a:r>
              <a:rPr lang="en-US" altLang="zh-CN" dirty="0"/>
              <a:t>:</a:t>
            </a:r>
            <a:r>
              <a:rPr lang="zh-CN" altLang="en-US" dirty="0"/>
              <a:t>设置一些程序信息，并且判断有没用指定</a:t>
            </a:r>
            <a:r>
              <a:rPr lang="en-US" altLang="zh-CN" dirty="0" err="1"/>
              <a:t>main.storyboard</a:t>
            </a:r>
            <a:r>
              <a:rPr lang="en-US" altLang="zh-CN" dirty="0"/>
              <a:t>,</a:t>
            </a:r>
            <a:r>
              <a:rPr lang="zh-CN" altLang="en-US" dirty="0"/>
              <a:t>加载</a:t>
            </a:r>
            <a:r>
              <a:rPr lang="en-US" altLang="zh-CN" dirty="0" err="1" smtClean="0"/>
              <a:t>storboard</a:t>
            </a:r>
            <a:endParaRPr lang="zh-CN" altLang="en-US" dirty="0" smtClean="0"/>
          </a:p>
          <a:p>
            <a:r>
              <a:rPr kumimoji="1" lang="zh-CN" altLang="en-US" dirty="0" smtClean="0"/>
              <a:t>初始化一个</a:t>
            </a:r>
            <a:r>
              <a:rPr kumimoji="1" lang="en-US" altLang="zh-CN" dirty="0" err="1" smtClean="0"/>
              <a:t>UIWindow</a:t>
            </a:r>
            <a:endParaRPr kumimoji="1" lang="zh-CN" altLang="en-US" dirty="0" smtClean="0"/>
          </a:p>
          <a:p>
            <a:r>
              <a:rPr kumimoji="1" lang="zh-CN" altLang="en-US" dirty="0" smtClean="0"/>
              <a:t>创建视图控制器，设置窗口根控制器</a:t>
            </a:r>
          </a:p>
          <a:p>
            <a:r>
              <a:rPr kumimoji="1" lang="zh-CN" altLang="en-US" dirty="0" smtClean="0"/>
              <a:t>显示根控制器视图</a:t>
            </a:r>
          </a:p>
          <a:p>
            <a:endParaRPr kumimoji="1" lang="zh-CN" altLang="en-US" dirty="0" smtClean="0"/>
          </a:p>
        </p:txBody>
      </p:sp>
      <p:sp>
        <p:nvSpPr>
          <p:cNvPr id="5" name="文本框 4"/>
          <p:cNvSpPr txBox="1"/>
          <p:nvPr/>
        </p:nvSpPr>
        <p:spPr>
          <a:xfrm>
            <a:off x="1481958" y="804041"/>
            <a:ext cx="2481770" cy="584775"/>
          </a:xfrm>
          <a:prstGeom prst="rect">
            <a:avLst/>
          </a:prstGeom>
          <a:noFill/>
        </p:spPr>
        <p:txBody>
          <a:bodyPr wrap="none" rtlCol="0">
            <a:spAutoFit/>
          </a:bodyPr>
          <a:lstStyle/>
          <a:p>
            <a:r>
              <a:rPr kumimoji="1" lang="zh-CN" altLang="en-US" sz="3200" dirty="0" smtClean="0"/>
              <a:t>启动</a:t>
            </a:r>
            <a:r>
              <a:rPr kumimoji="1" lang="en-US" altLang="zh-CN" sz="3200" dirty="0" smtClean="0"/>
              <a:t>app</a:t>
            </a:r>
            <a:r>
              <a:rPr kumimoji="1" lang="zh-CN" altLang="en-US" sz="3200" dirty="0" smtClean="0"/>
              <a:t>过程</a:t>
            </a:r>
            <a:endParaRPr kumimoji="1" lang="zh-CN" altLang="en-US" sz="3200" dirty="0"/>
          </a:p>
        </p:txBody>
      </p:sp>
    </p:spTree>
    <p:extLst>
      <p:ext uri="{BB962C8B-B14F-4D97-AF65-F5344CB8AC3E}">
        <p14:creationId xmlns:p14="http://schemas.microsoft.com/office/powerpoint/2010/main" val="51525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a:srcRect l="-308" t="-283" r="52495" b="283"/>
          <a:stretch/>
        </p:blipFill>
        <p:spPr>
          <a:xfrm>
            <a:off x="2916635" y="545730"/>
            <a:ext cx="4887296" cy="5565227"/>
          </a:xfrm>
          <a:prstGeom prst="rect">
            <a:avLst/>
          </a:prstGeom>
        </p:spPr>
      </p:pic>
    </p:spTree>
    <p:extLst>
      <p:ext uri="{BB962C8B-B14F-4D97-AF65-F5344CB8AC3E}">
        <p14:creationId xmlns:p14="http://schemas.microsoft.com/office/powerpoint/2010/main" val="13443662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71600" y="953086"/>
            <a:ext cx="9601200" cy="861646"/>
          </a:xfrm>
        </p:spPr>
        <p:txBody>
          <a:bodyPr/>
          <a:lstStyle/>
          <a:p>
            <a:r>
              <a:rPr kumimoji="1" lang="en-US" altLang="zh-CN" dirty="0" smtClean="0"/>
              <a:t>App</a:t>
            </a:r>
            <a:r>
              <a:rPr kumimoji="1" lang="zh-CN" altLang="en-US" dirty="0" smtClean="0"/>
              <a:t>退出场景</a:t>
            </a:r>
            <a:endParaRPr kumimoji="1" lang="zh-CN" altLang="en-US" dirty="0"/>
          </a:p>
        </p:txBody>
      </p:sp>
      <p:sp>
        <p:nvSpPr>
          <p:cNvPr id="3" name="内容占位符 2"/>
          <p:cNvSpPr>
            <a:spLocks noGrp="1"/>
          </p:cNvSpPr>
          <p:nvPr>
            <p:ph idx="1"/>
          </p:nvPr>
        </p:nvSpPr>
        <p:spPr>
          <a:xfrm>
            <a:off x="1371600" y="2419642"/>
            <a:ext cx="9601200" cy="4698609"/>
          </a:xfrm>
        </p:spPr>
        <p:txBody>
          <a:bodyPr/>
          <a:lstStyle/>
          <a:p>
            <a:r>
              <a:rPr kumimoji="1" lang="zh-CN" altLang="en-US" dirty="0" smtClean="0"/>
              <a:t>响应中断</a:t>
            </a:r>
          </a:p>
          <a:p>
            <a:r>
              <a:rPr kumimoji="1" lang="zh-CN" altLang="en-US" dirty="0" smtClean="0"/>
              <a:t>锁屏</a:t>
            </a:r>
          </a:p>
          <a:p>
            <a:r>
              <a:rPr kumimoji="1" lang="zh-CN" altLang="en-US" dirty="0" smtClean="0"/>
              <a:t>按下</a:t>
            </a:r>
            <a:r>
              <a:rPr kumimoji="1" lang="en-US" altLang="zh-CN" dirty="0" smtClean="0"/>
              <a:t>home</a:t>
            </a:r>
            <a:r>
              <a:rPr kumimoji="1" lang="zh-CN" altLang="en-US" dirty="0" smtClean="0"/>
              <a:t>键</a:t>
            </a:r>
          </a:p>
          <a:p>
            <a:r>
              <a:rPr kumimoji="1" lang="zh-CN" altLang="en-US" dirty="0" smtClean="0"/>
              <a:t>切换其他</a:t>
            </a:r>
            <a:r>
              <a:rPr kumimoji="1" lang="en-US" altLang="zh-CN" dirty="0" smtClean="0"/>
              <a:t>app</a:t>
            </a:r>
            <a:endParaRPr kumimoji="1" lang="zh-CN" altLang="en-US" dirty="0"/>
          </a:p>
        </p:txBody>
      </p:sp>
    </p:spTree>
    <p:extLst>
      <p:ext uri="{BB962C8B-B14F-4D97-AF65-F5344CB8AC3E}">
        <p14:creationId xmlns:p14="http://schemas.microsoft.com/office/powerpoint/2010/main" val="16299075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167618" y="295422"/>
            <a:ext cx="1107996" cy="369332"/>
          </a:xfrm>
          <a:prstGeom prst="rect">
            <a:avLst/>
          </a:prstGeom>
          <a:noFill/>
        </p:spPr>
        <p:txBody>
          <a:bodyPr wrap="none" rtlCol="0">
            <a:spAutoFit/>
          </a:bodyPr>
          <a:lstStyle/>
          <a:p>
            <a:r>
              <a:rPr kumimoji="1" lang="zh-CN" altLang="en-US" dirty="0" smtClean="0"/>
              <a:t>响应中断</a:t>
            </a:r>
            <a:endParaRPr kumimoji="1" lang="zh-CN" altLang="en-US" dirty="0"/>
          </a:p>
        </p:txBody>
      </p:sp>
      <p:pic>
        <p:nvPicPr>
          <p:cNvPr id="5" name="图片 4"/>
          <p:cNvPicPr>
            <a:picLocks noChangeAspect="1"/>
          </p:cNvPicPr>
          <p:nvPr/>
        </p:nvPicPr>
        <p:blipFill>
          <a:blip r:embed="rId2"/>
          <a:stretch>
            <a:fillRect/>
          </a:stretch>
        </p:blipFill>
        <p:spPr>
          <a:xfrm>
            <a:off x="1167618" y="948006"/>
            <a:ext cx="8382000" cy="5130800"/>
          </a:xfrm>
          <a:prstGeom prst="rect">
            <a:avLst/>
          </a:prstGeom>
        </p:spPr>
      </p:pic>
    </p:spTree>
    <p:extLst>
      <p:ext uri="{BB962C8B-B14F-4D97-AF65-F5344CB8AC3E}">
        <p14:creationId xmlns:p14="http://schemas.microsoft.com/office/powerpoint/2010/main" val="18582328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072054" y="790591"/>
            <a:ext cx="6826470" cy="646331"/>
          </a:xfrm>
          <a:prstGeom prst="rect">
            <a:avLst/>
          </a:prstGeom>
          <a:noFill/>
        </p:spPr>
        <p:txBody>
          <a:bodyPr wrap="square" rtlCol="0">
            <a:spAutoFit/>
          </a:bodyPr>
          <a:lstStyle/>
          <a:p>
            <a:r>
              <a:rPr lang="zh-CN" altLang="en-US" dirty="0"/>
              <a:t>对于基于警告的中断将会导致用户暂时对应用失去控制。当前应用继续在前台</a:t>
            </a:r>
            <a:r>
              <a:rPr lang="en-US" altLang="zh-CN" dirty="0"/>
              <a:t>foreground</a:t>
            </a:r>
            <a:r>
              <a:rPr lang="zh-CN" altLang="en-US" dirty="0"/>
              <a:t>运行，但是不再接收任何触控事件。</a:t>
            </a:r>
            <a:endParaRPr kumimoji="1" lang="zh-CN" altLang="en-US" dirty="0"/>
          </a:p>
        </p:txBody>
      </p:sp>
      <p:sp>
        <p:nvSpPr>
          <p:cNvPr id="5" name="文本框 4"/>
          <p:cNvSpPr txBox="1"/>
          <p:nvPr/>
        </p:nvSpPr>
        <p:spPr>
          <a:xfrm>
            <a:off x="1072054" y="2159876"/>
            <a:ext cx="8324194" cy="2862322"/>
          </a:xfrm>
          <a:prstGeom prst="rect">
            <a:avLst/>
          </a:prstGeom>
          <a:noFill/>
        </p:spPr>
        <p:txBody>
          <a:bodyPr wrap="square" rtlCol="0">
            <a:spAutoFit/>
          </a:bodyPr>
          <a:lstStyle/>
          <a:p>
            <a:r>
              <a:rPr lang="zh-CN" altLang="en-US" dirty="0"/>
              <a:t>为了响应这些变化，应用需要在</a:t>
            </a:r>
            <a:r>
              <a:rPr lang="en-US" altLang="zh-CN" dirty="0" err="1"/>
              <a:t>applicationWillResignActive</a:t>
            </a:r>
            <a:r>
              <a:rPr lang="en-US" altLang="zh-CN" dirty="0"/>
              <a:t>:</a:t>
            </a:r>
            <a:r>
              <a:rPr lang="zh-CN" altLang="en-US" dirty="0"/>
              <a:t>方法中做以下工作：</a:t>
            </a:r>
          </a:p>
          <a:p>
            <a:r>
              <a:rPr lang="zh-CN" altLang="en-US" dirty="0"/>
              <a:t>（</a:t>
            </a:r>
            <a:r>
              <a:rPr lang="en-US" altLang="zh-CN" dirty="0"/>
              <a:t>1</a:t>
            </a:r>
            <a:r>
              <a:rPr lang="zh-CN" altLang="en-US" dirty="0"/>
              <a:t>）停止</a:t>
            </a:r>
            <a:r>
              <a:rPr lang="en-US" altLang="zh-CN" dirty="0"/>
              <a:t>timers</a:t>
            </a:r>
            <a:r>
              <a:rPr lang="zh-CN" altLang="en-US" dirty="0"/>
              <a:t>及终止其它周期性任务。</a:t>
            </a:r>
          </a:p>
          <a:p>
            <a:r>
              <a:rPr lang="zh-CN" altLang="en-US" dirty="0"/>
              <a:t>（</a:t>
            </a:r>
            <a:r>
              <a:rPr lang="en-US" altLang="zh-CN" dirty="0"/>
              <a:t>2</a:t>
            </a:r>
            <a:r>
              <a:rPr lang="zh-CN" altLang="en-US" dirty="0"/>
              <a:t>）停止任何正在运行的元数据查询。</a:t>
            </a:r>
          </a:p>
          <a:p>
            <a:r>
              <a:rPr lang="zh-CN" altLang="en-US" dirty="0"/>
              <a:t>（</a:t>
            </a:r>
            <a:r>
              <a:rPr lang="en-US" altLang="zh-CN" dirty="0"/>
              <a:t>3</a:t>
            </a:r>
            <a:r>
              <a:rPr lang="zh-CN" altLang="en-US" dirty="0"/>
              <a:t>）不再初始化任何新任务。</a:t>
            </a:r>
          </a:p>
          <a:p>
            <a:r>
              <a:rPr lang="zh-CN" altLang="en-US" dirty="0"/>
              <a:t>（</a:t>
            </a:r>
            <a:r>
              <a:rPr lang="en-US" altLang="zh-CN" dirty="0"/>
              <a:t>4</a:t>
            </a:r>
            <a:r>
              <a:rPr lang="zh-CN" altLang="en-US" dirty="0"/>
              <a:t>）暂停电影</a:t>
            </a:r>
            <a:r>
              <a:rPr lang="zh-CN" altLang="en-US" dirty="0" smtClean="0"/>
              <a:t>播放（</a:t>
            </a:r>
            <a:r>
              <a:rPr lang="en-US" altLang="zh-CN" dirty="0"/>
              <a:t>5</a:t>
            </a:r>
            <a:r>
              <a:rPr lang="zh-CN" altLang="en-US" dirty="0"/>
              <a:t>）游戏进入暂停状态。</a:t>
            </a:r>
          </a:p>
          <a:p>
            <a:r>
              <a:rPr lang="zh-CN" altLang="en-US" dirty="0"/>
              <a:t>（</a:t>
            </a:r>
            <a:r>
              <a:rPr lang="en-US" altLang="zh-CN" dirty="0"/>
              <a:t>6</a:t>
            </a:r>
            <a:r>
              <a:rPr lang="zh-CN" altLang="en-US" dirty="0"/>
              <a:t>）恢复</a:t>
            </a:r>
            <a:r>
              <a:rPr lang="en-US" altLang="zh-CN" dirty="0"/>
              <a:t>OpenGL ES</a:t>
            </a:r>
            <a:r>
              <a:rPr lang="zh-CN" altLang="en-US" dirty="0"/>
              <a:t>帧率。</a:t>
            </a:r>
          </a:p>
          <a:p>
            <a:r>
              <a:rPr lang="zh-CN" altLang="en-US" dirty="0"/>
              <a:t>（</a:t>
            </a:r>
            <a:r>
              <a:rPr lang="en-US" altLang="zh-CN" dirty="0"/>
              <a:t>7</a:t>
            </a:r>
            <a:r>
              <a:rPr lang="zh-CN" altLang="en-US" dirty="0"/>
              <a:t>）暂停任何正在临界区执行的分发队列或操作队列。（当然，当应用处于</a:t>
            </a:r>
            <a:r>
              <a:rPr lang="en-US" altLang="zh-CN" dirty="0"/>
              <a:t>inactive</a:t>
            </a:r>
            <a:r>
              <a:rPr lang="zh-CN" altLang="en-US" dirty="0"/>
              <a:t>状态时，应用仍然可以继续处理网络请求以及其它一些对时间敏感的后台任务）</a:t>
            </a:r>
          </a:p>
          <a:p>
            <a:endParaRPr kumimoji="1" lang="zh-CN" altLang="en-US" dirty="0"/>
          </a:p>
        </p:txBody>
      </p:sp>
    </p:spTree>
    <p:extLst>
      <p:ext uri="{BB962C8B-B14F-4D97-AF65-F5344CB8AC3E}">
        <p14:creationId xmlns:p14="http://schemas.microsoft.com/office/powerpoint/2010/main" val="2903691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3713194" y="0"/>
            <a:ext cx="6941253" cy="6858000"/>
          </a:xfrm>
          <a:prstGeom prst="rect">
            <a:avLst/>
          </a:prstGeom>
        </p:spPr>
      </p:pic>
      <p:sp>
        <p:nvSpPr>
          <p:cNvPr id="7" name="文本框 6"/>
          <p:cNvSpPr txBox="1"/>
          <p:nvPr/>
        </p:nvSpPr>
        <p:spPr>
          <a:xfrm>
            <a:off x="2206364" y="1781503"/>
            <a:ext cx="461665" cy="2307683"/>
          </a:xfrm>
          <a:prstGeom prst="rect">
            <a:avLst/>
          </a:prstGeom>
          <a:noFill/>
        </p:spPr>
        <p:txBody>
          <a:bodyPr vert="eaVert" wrap="none" rtlCol="0">
            <a:spAutoFit/>
          </a:bodyPr>
          <a:lstStyle/>
          <a:p>
            <a:r>
              <a:rPr kumimoji="1" lang="zh-CN" altLang="en-US" dirty="0" smtClean="0"/>
              <a:t>用户选择响应其他</a:t>
            </a:r>
            <a:r>
              <a:rPr kumimoji="1" lang="en-US" altLang="zh-CN" dirty="0" smtClean="0"/>
              <a:t>app</a:t>
            </a:r>
            <a:endParaRPr kumimoji="1" lang="zh-CN" altLang="en-US" dirty="0"/>
          </a:p>
        </p:txBody>
      </p:sp>
    </p:spTree>
    <p:extLst>
      <p:ext uri="{BB962C8B-B14F-4D97-AF65-F5344CB8AC3E}">
        <p14:creationId xmlns:p14="http://schemas.microsoft.com/office/powerpoint/2010/main" val="12117377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261241" y="2648607"/>
            <a:ext cx="9601200" cy="2743200"/>
          </a:xfrm>
        </p:spPr>
        <p:txBody>
          <a:bodyPr/>
          <a:lstStyle/>
          <a:p>
            <a:r>
              <a:rPr kumimoji="1" lang="zh-CN" altLang="en-US" dirty="0" smtClean="0"/>
              <a:t>保存必要的信息，例如用户数据，</a:t>
            </a:r>
            <a:r>
              <a:rPr kumimoji="1" lang="en-US" altLang="zh-CN" dirty="0" smtClean="0"/>
              <a:t>app</a:t>
            </a:r>
            <a:r>
              <a:rPr kumimoji="1" lang="zh-CN" altLang="en-US" dirty="0" smtClean="0"/>
              <a:t>进入后台之后有被</a:t>
            </a:r>
            <a:r>
              <a:rPr kumimoji="1" lang="en-US" altLang="zh-CN" dirty="0" smtClean="0"/>
              <a:t>kill</a:t>
            </a:r>
            <a:r>
              <a:rPr kumimoji="1" lang="zh-CN" altLang="en-US" dirty="0" smtClean="0"/>
              <a:t>的风险</a:t>
            </a:r>
          </a:p>
          <a:p>
            <a:r>
              <a:rPr kumimoji="1" lang="zh-CN" altLang="en-US" dirty="0" smtClean="0"/>
              <a:t>释放尽可能多的资源</a:t>
            </a:r>
          </a:p>
          <a:p>
            <a:r>
              <a:rPr lang="zh-CN" altLang="en-US" dirty="0"/>
              <a:t>在基于网络</a:t>
            </a:r>
            <a:r>
              <a:rPr lang="en-US" altLang="zh-CN" dirty="0"/>
              <a:t>sockets</a:t>
            </a:r>
            <a:r>
              <a:rPr lang="zh-CN" altLang="en-US" dirty="0"/>
              <a:t>的应用中，需要处理连接失败的情况。当你的应用因为某些原因而被挂起时</a:t>
            </a:r>
            <a:r>
              <a:rPr lang="zh-CN" altLang="en-US" dirty="0" smtClean="0"/>
              <a:t>，</a:t>
            </a:r>
            <a:r>
              <a:rPr lang="en-US" altLang="zh-CN" dirty="0" smtClean="0"/>
              <a:t>socket</a:t>
            </a:r>
            <a:r>
              <a:rPr lang="zh-CN" altLang="en-US" dirty="0" smtClean="0"/>
              <a:t>连接中断</a:t>
            </a:r>
          </a:p>
          <a:p>
            <a:r>
              <a:rPr kumimoji="1" lang="zh-CN" altLang="en-US" dirty="0" smtClean="0"/>
              <a:t>更多根据应用场合做出相映处理</a:t>
            </a:r>
          </a:p>
          <a:p>
            <a:endParaRPr kumimoji="1" lang="zh-CN" altLang="en-US" dirty="0"/>
          </a:p>
        </p:txBody>
      </p:sp>
      <p:sp>
        <p:nvSpPr>
          <p:cNvPr id="5" name="文本框 4"/>
          <p:cNvSpPr txBox="1"/>
          <p:nvPr/>
        </p:nvSpPr>
        <p:spPr>
          <a:xfrm>
            <a:off x="1261241" y="520262"/>
            <a:ext cx="2954655" cy="369332"/>
          </a:xfrm>
          <a:prstGeom prst="rect">
            <a:avLst/>
          </a:prstGeom>
          <a:noFill/>
        </p:spPr>
        <p:txBody>
          <a:bodyPr wrap="none" rtlCol="0">
            <a:spAutoFit/>
          </a:bodyPr>
          <a:lstStyle/>
          <a:p>
            <a:r>
              <a:rPr kumimoji="1" lang="zh-CN" altLang="en-US" dirty="0" smtClean="0"/>
              <a:t>应用切向</a:t>
            </a:r>
            <a:r>
              <a:rPr kumimoji="1" lang="zh-CN" altLang="en-US" smtClean="0"/>
              <a:t>后台需要做什么？</a:t>
            </a:r>
            <a:endParaRPr kumimoji="1" lang="zh-CN" altLang="en-US"/>
          </a:p>
        </p:txBody>
      </p:sp>
      <p:sp>
        <p:nvSpPr>
          <p:cNvPr id="6" name="文本框 5"/>
          <p:cNvSpPr txBox="1"/>
          <p:nvPr/>
        </p:nvSpPr>
        <p:spPr>
          <a:xfrm>
            <a:off x="1261241" y="1718441"/>
            <a:ext cx="5342425" cy="369332"/>
          </a:xfrm>
          <a:prstGeom prst="rect">
            <a:avLst/>
          </a:prstGeom>
          <a:noFill/>
        </p:spPr>
        <p:txBody>
          <a:bodyPr wrap="none" rtlCol="0">
            <a:spAutoFit/>
          </a:bodyPr>
          <a:lstStyle/>
          <a:p>
            <a:r>
              <a:rPr kumimoji="1" lang="zh-CN" altLang="en-US" dirty="0" smtClean="0"/>
              <a:t>在</a:t>
            </a:r>
            <a:r>
              <a:rPr lang="en-US" altLang="zh-CN" dirty="0" err="1" smtClean="0"/>
              <a:t>applicationDidEnterBackground</a:t>
            </a:r>
            <a:r>
              <a:rPr lang="zh-CN" altLang="en-US" dirty="0" smtClean="0"/>
              <a:t>方法中做相关处理</a:t>
            </a:r>
            <a:endParaRPr kumimoji="1" lang="zh-CN" altLang="en-US" dirty="0"/>
          </a:p>
        </p:txBody>
      </p:sp>
    </p:spTree>
    <p:extLst>
      <p:ext uri="{BB962C8B-B14F-4D97-AF65-F5344CB8AC3E}">
        <p14:creationId xmlns:p14="http://schemas.microsoft.com/office/powerpoint/2010/main" val="6114434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71600" y="685800"/>
            <a:ext cx="9601200" cy="811924"/>
          </a:xfrm>
        </p:spPr>
        <p:txBody>
          <a:bodyPr/>
          <a:lstStyle/>
          <a:p>
            <a:r>
              <a:rPr kumimoji="1" lang="en-US" altLang="zh-CN" dirty="0" smtClean="0"/>
              <a:t>app</a:t>
            </a:r>
            <a:r>
              <a:rPr kumimoji="1" lang="zh-CN" altLang="en-US" dirty="0" smtClean="0"/>
              <a:t>重新运行场景</a:t>
            </a:r>
            <a:endParaRPr kumimoji="1" lang="zh-CN" altLang="en-US" dirty="0"/>
          </a:p>
        </p:txBody>
      </p:sp>
      <p:sp>
        <p:nvSpPr>
          <p:cNvPr id="3" name="内容占位符 2"/>
          <p:cNvSpPr>
            <a:spLocks noGrp="1"/>
          </p:cNvSpPr>
          <p:nvPr>
            <p:ph idx="1"/>
          </p:nvPr>
        </p:nvSpPr>
        <p:spPr>
          <a:xfrm>
            <a:off x="1371600" y="2207172"/>
            <a:ext cx="9601200" cy="4240924"/>
          </a:xfrm>
        </p:spPr>
        <p:txBody>
          <a:bodyPr/>
          <a:lstStyle/>
          <a:p>
            <a:r>
              <a:rPr kumimoji="1" lang="en-US" altLang="zh-CN" dirty="0" smtClean="0"/>
              <a:t>app</a:t>
            </a:r>
            <a:r>
              <a:rPr kumimoji="1" lang="zh-CN" altLang="en-US" dirty="0" smtClean="0"/>
              <a:t>从后台返回前台</a:t>
            </a:r>
          </a:p>
          <a:p>
            <a:r>
              <a:rPr kumimoji="1" lang="zh-CN" altLang="en-US" dirty="0" smtClean="0"/>
              <a:t>从未激活的中间状态返回前台</a:t>
            </a:r>
            <a:endParaRPr kumimoji="1" lang="zh-CN" altLang="en-US" dirty="0"/>
          </a:p>
        </p:txBody>
      </p:sp>
    </p:spTree>
    <p:extLst>
      <p:ext uri="{BB962C8B-B14F-4D97-AF65-F5344CB8AC3E}">
        <p14:creationId xmlns:p14="http://schemas.microsoft.com/office/powerpoint/2010/main" val="3954692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495821" y="798342"/>
            <a:ext cx="9601200" cy="1485900"/>
          </a:xfrm>
        </p:spPr>
        <p:txBody>
          <a:bodyPr/>
          <a:lstStyle/>
          <a:p>
            <a:r>
              <a:rPr kumimoji="1" lang="zh-CN" altLang="en-US" dirty="0" smtClean="0"/>
              <a:t>什么是</a:t>
            </a:r>
            <a:r>
              <a:rPr kumimoji="1" lang="en-US" altLang="zh-CN" dirty="0" smtClean="0"/>
              <a:t>app</a:t>
            </a:r>
            <a:r>
              <a:rPr kumimoji="1" lang="zh-CN" altLang="en-US" dirty="0" smtClean="0"/>
              <a:t>的生命周期？</a:t>
            </a:r>
            <a:endParaRPr kumimoji="1" lang="zh-CN" altLang="en-US" dirty="0"/>
          </a:p>
        </p:txBody>
      </p:sp>
      <p:sp>
        <p:nvSpPr>
          <p:cNvPr id="5" name="文本框 4"/>
          <p:cNvSpPr txBox="1"/>
          <p:nvPr/>
        </p:nvSpPr>
        <p:spPr>
          <a:xfrm>
            <a:off x="1688124" y="2099576"/>
            <a:ext cx="7319632" cy="369332"/>
          </a:xfrm>
          <a:prstGeom prst="rect">
            <a:avLst/>
          </a:prstGeom>
          <a:noFill/>
        </p:spPr>
        <p:txBody>
          <a:bodyPr wrap="none" rtlCol="0">
            <a:spAutoFit/>
          </a:bodyPr>
          <a:lstStyle/>
          <a:p>
            <a:r>
              <a:rPr kumimoji="1" lang="zh-CN" altLang="en-US" dirty="0" smtClean="0"/>
              <a:t>设想</a:t>
            </a:r>
            <a:r>
              <a:rPr kumimoji="1" lang="en-US" altLang="zh-CN" dirty="0" smtClean="0"/>
              <a:t>app</a:t>
            </a:r>
            <a:r>
              <a:rPr kumimoji="1" lang="zh-CN" altLang="en-US" dirty="0" smtClean="0"/>
              <a:t>一直保持一种状态，</a:t>
            </a:r>
            <a:r>
              <a:rPr kumimoji="1" lang="en-US" altLang="zh-CN" dirty="0" smtClean="0"/>
              <a:t>app</a:t>
            </a:r>
            <a:r>
              <a:rPr kumimoji="1" lang="zh-CN" altLang="en-US" dirty="0" smtClean="0"/>
              <a:t>会是什么样子的？用户会是什么反应？</a:t>
            </a:r>
            <a:endParaRPr kumimoji="1" lang="zh-CN" altLang="en-US" dirty="0"/>
          </a:p>
        </p:txBody>
      </p:sp>
    </p:spTree>
    <p:extLst>
      <p:ext uri="{BB962C8B-B14F-4D97-AF65-F5344CB8AC3E}">
        <p14:creationId xmlns:p14="http://schemas.microsoft.com/office/powerpoint/2010/main" val="2055960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571297" y="1770555"/>
            <a:ext cx="8445500" cy="4787900"/>
          </a:xfrm>
          <a:prstGeom prst="rect">
            <a:avLst/>
          </a:prstGeom>
        </p:spPr>
      </p:pic>
      <p:sp>
        <p:nvSpPr>
          <p:cNvPr id="3" name="文本框 2"/>
          <p:cNvSpPr txBox="1"/>
          <p:nvPr/>
        </p:nvSpPr>
        <p:spPr>
          <a:xfrm>
            <a:off x="1426999" y="512639"/>
            <a:ext cx="10050297" cy="923330"/>
          </a:xfrm>
          <a:prstGeom prst="rect">
            <a:avLst/>
          </a:prstGeom>
          <a:noFill/>
        </p:spPr>
        <p:txBody>
          <a:bodyPr wrap="square" rtlCol="0">
            <a:spAutoFit/>
          </a:bodyPr>
          <a:lstStyle/>
          <a:p>
            <a:r>
              <a:rPr lang="zh-CN" altLang="en-US" dirty="0"/>
              <a:t>如果应用曾被移入后台，相应的任务被停止，则此时返回前台时可以重启任务继续执行。应用的</a:t>
            </a:r>
            <a:r>
              <a:rPr lang="en-US" altLang="zh-CN" dirty="0" err="1"/>
              <a:t>applicationWillEnterForeground</a:t>
            </a:r>
            <a:r>
              <a:rPr lang="en-US" altLang="zh-CN" dirty="0"/>
              <a:t>:</a:t>
            </a:r>
            <a:r>
              <a:rPr lang="zh-CN" altLang="en-US" dirty="0"/>
              <a:t>方法应该恢复所有在</a:t>
            </a:r>
            <a:r>
              <a:rPr lang="en-US" altLang="zh-CN" dirty="0" err="1"/>
              <a:t>applicationDidEnterBackground</a:t>
            </a:r>
            <a:r>
              <a:rPr lang="en-US" altLang="zh-CN" dirty="0"/>
              <a:t>:</a:t>
            </a:r>
            <a:r>
              <a:rPr lang="zh-CN" altLang="en-US" dirty="0"/>
              <a:t>方法所做的工作。同时，</a:t>
            </a:r>
            <a:r>
              <a:rPr lang="en-US" altLang="zh-CN" dirty="0" err="1"/>
              <a:t>applicationDidBecomeActive</a:t>
            </a:r>
            <a:r>
              <a:rPr lang="en-US" altLang="zh-CN" dirty="0"/>
              <a:t>:</a:t>
            </a:r>
            <a:r>
              <a:rPr lang="zh-CN" altLang="en-US" dirty="0"/>
              <a:t>方法应该继续执行在应用启动时所做的同样的激活任务的操作。</a:t>
            </a:r>
            <a:endParaRPr kumimoji="1" lang="zh-CN" altLang="en-US" dirty="0"/>
          </a:p>
        </p:txBody>
      </p:sp>
    </p:spTree>
    <p:extLst>
      <p:ext uri="{BB962C8B-B14F-4D97-AF65-F5344CB8AC3E}">
        <p14:creationId xmlns:p14="http://schemas.microsoft.com/office/powerpoint/2010/main" val="170929988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71600" y="685800"/>
            <a:ext cx="9601200" cy="938048"/>
          </a:xfrm>
        </p:spPr>
        <p:txBody>
          <a:bodyPr/>
          <a:lstStyle/>
          <a:p>
            <a:r>
              <a:rPr kumimoji="1" lang="en-US" altLang="zh-CN" dirty="0" smtClean="0"/>
              <a:t>app</a:t>
            </a:r>
            <a:r>
              <a:rPr kumimoji="1" lang="zh-CN" altLang="en-US" dirty="0" smtClean="0"/>
              <a:t>终止场景</a:t>
            </a:r>
            <a:endParaRPr kumimoji="1" lang="zh-CN" altLang="en-US" dirty="0"/>
          </a:p>
        </p:txBody>
      </p:sp>
      <p:sp>
        <p:nvSpPr>
          <p:cNvPr id="3" name="竖排文本占位符 2"/>
          <p:cNvSpPr>
            <a:spLocks noGrp="1"/>
          </p:cNvSpPr>
          <p:nvPr>
            <p:ph type="body" orient="vert" idx="1"/>
          </p:nvPr>
        </p:nvSpPr>
        <p:spPr>
          <a:xfrm>
            <a:off x="1371600" y="2158421"/>
            <a:ext cx="9601200" cy="4981903"/>
          </a:xfrm>
        </p:spPr>
        <p:txBody>
          <a:bodyPr vert="horz"/>
          <a:lstStyle/>
          <a:p>
            <a:r>
              <a:rPr kumimoji="1" lang="zh-CN" altLang="en-US" dirty="0" smtClean="0"/>
              <a:t>挂起时间太长，被系统</a:t>
            </a:r>
            <a:r>
              <a:rPr kumimoji="1" lang="en-US" altLang="zh-CN" dirty="0" smtClean="0"/>
              <a:t>kill</a:t>
            </a:r>
            <a:endParaRPr kumimoji="1" lang="zh-CN" altLang="en-US" dirty="0" smtClean="0"/>
          </a:p>
          <a:p>
            <a:r>
              <a:rPr kumimoji="1" lang="zh-CN" altLang="en-US" dirty="0" smtClean="0"/>
              <a:t>用户手动杀死进程</a:t>
            </a:r>
          </a:p>
          <a:p>
            <a:r>
              <a:rPr kumimoji="1" lang="zh-CN" altLang="en-US" dirty="0" smtClean="0"/>
              <a:t>闪退</a:t>
            </a:r>
            <a:endParaRPr kumimoji="1" lang="zh-CN" altLang="en-US" dirty="0"/>
          </a:p>
        </p:txBody>
      </p:sp>
    </p:spTree>
    <p:extLst>
      <p:ext uri="{BB962C8B-B14F-4D97-AF65-F5344CB8AC3E}">
        <p14:creationId xmlns:p14="http://schemas.microsoft.com/office/powerpoint/2010/main" val="12490877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1477499" y="1998877"/>
            <a:ext cx="2264508" cy="3561453"/>
          </a:xfrm>
          <a:prstGeom prst="rect">
            <a:avLst/>
          </a:prstGeom>
        </p:spPr>
      </p:pic>
      <p:sp>
        <p:nvSpPr>
          <p:cNvPr id="5" name="矩形 4"/>
          <p:cNvSpPr/>
          <p:nvPr/>
        </p:nvSpPr>
        <p:spPr>
          <a:xfrm>
            <a:off x="1359877" y="772775"/>
            <a:ext cx="6096000" cy="923330"/>
          </a:xfrm>
          <a:prstGeom prst="rect">
            <a:avLst/>
          </a:prstGeom>
        </p:spPr>
        <p:txBody>
          <a:bodyPr>
            <a:spAutoFit/>
          </a:bodyPr>
          <a:lstStyle/>
          <a:p>
            <a:r>
              <a:rPr lang="zh-CN" altLang="en-US" dirty="0">
                <a:solidFill>
                  <a:srgbClr val="2F2F2F"/>
                </a:solidFill>
                <a:latin typeface="-apple-system" charset="0"/>
              </a:rPr>
              <a:t>应用在后台处理完成时进入挂</a:t>
            </a:r>
            <a:r>
              <a:rPr lang="zh-CN" altLang="en-US">
                <a:solidFill>
                  <a:srgbClr val="2F2F2F"/>
                </a:solidFill>
                <a:latin typeface="-apple-system" charset="0"/>
              </a:rPr>
              <a:t>起</a:t>
            </a:r>
            <a:r>
              <a:rPr lang="zh-CN" altLang="en-US" smtClean="0">
                <a:solidFill>
                  <a:srgbClr val="2F2F2F"/>
                </a:solidFill>
                <a:latin typeface="-apple-system" charset="0"/>
              </a:rPr>
              <a:t>状态。</a:t>
            </a:r>
            <a:r>
              <a:rPr lang="zh-CN" altLang="en-US" dirty="0">
                <a:solidFill>
                  <a:srgbClr val="2F2F2F"/>
                </a:solidFill>
                <a:latin typeface="-apple-system" charset="0"/>
              </a:rPr>
              <a:t>如果这时发出低内存警告，为了满足其他应用对内存的需求，该应用就会被清除内存而终止运行。</a:t>
            </a:r>
            <a:endParaRPr lang="zh-CN" altLang="en-US" dirty="0"/>
          </a:p>
        </p:txBody>
      </p:sp>
      <p:sp>
        <p:nvSpPr>
          <p:cNvPr id="2" name="矩形 1"/>
          <p:cNvSpPr/>
          <p:nvPr/>
        </p:nvSpPr>
        <p:spPr>
          <a:xfrm>
            <a:off x="1261403" y="5863103"/>
            <a:ext cx="6096000" cy="646331"/>
          </a:xfrm>
          <a:prstGeom prst="rect">
            <a:avLst/>
          </a:prstGeom>
        </p:spPr>
        <p:txBody>
          <a:bodyPr>
            <a:spAutoFit/>
          </a:bodyPr>
          <a:lstStyle/>
          <a:p>
            <a:r>
              <a:rPr lang="zh-CN" altLang="en-US">
                <a:solidFill>
                  <a:srgbClr val="2F2F2F"/>
                </a:solidFill>
                <a:latin typeface="-apple-system" charset="0"/>
              </a:rPr>
              <a:t>内存清除后如果应用再次运行，上一次的运行状态不会被保存，相当于应用第一次运行。</a:t>
            </a:r>
            <a:endParaRPr lang="zh-CN" altLang="en-US"/>
          </a:p>
        </p:txBody>
      </p:sp>
    </p:spTree>
    <p:extLst>
      <p:ext uri="{BB962C8B-B14F-4D97-AF65-F5344CB8AC3E}">
        <p14:creationId xmlns:p14="http://schemas.microsoft.com/office/powerpoint/2010/main" val="5869805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小题</a:t>
            </a:r>
            <a:endParaRPr kumimoji="1" lang="zh-CN" altLang="en-US" dirty="0"/>
          </a:p>
        </p:txBody>
      </p:sp>
      <p:sp>
        <p:nvSpPr>
          <p:cNvPr id="3" name="竖排文本占位符 2"/>
          <p:cNvSpPr>
            <a:spLocks noGrp="1"/>
          </p:cNvSpPr>
          <p:nvPr>
            <p:ph type="body" orient="vert" idx="1"/>
          </p:nvPr>
        </p:nvSpPr>
        <p:spPr>
          <a:xfrm>
            <a:off x="1371600" y="1776169"/>
            <a:ext cx="9601200" cy="4758274"/>
          </a:xfrm>
        </p:spPr>
        <p:txBody>
          <a:bodyPr vert="horz"/>
          <a:lstStyle/>
          <a:p>
            <a:r>
              <a:rPr kumimoji="1" lang="en-US" altLang="zh-CN" dirty="0" smtClean="0"/>
              <a:t>iOS</a:t>
            </a:r>
            <a:r>
              <a:rPr kumimoji="1" lang="zh-CN" altLang="en-US" dirty="0" smtClean="0"/>
              <a:t> </a:t>
            </a:r>
            <a:r>
              <a:rPr kumimoji="1" lang="en-US" altLang="zh-CN" dirty="0" smtClean="0"/>
              <a:t>App</a:t>
            </a:r>
            <a:r>
              <a:rPr kumimoji="1" lang="zh-CN" altLang="en-US" dirty="0" smtClean="0"/>
              <a:t>的状态有哪几种？分别是什么？</a:t>
            </a:r>
          </a:p>
          <a:p>
            <a:pPr lvl="1"/>
            <a:r>
              <a:rPr kumimoji="1" lang="en-US" altLang="zh-CN" dirty="0"/>
              <a:t>5</a:t>
            </a:r>
            <a:r>
              <a:rPr kumimoji="1" lang="zh-CN" altLang="en-US" dirty="0"/>
              <a:t>种，分别是未运行，未激活，激活，后台，挂</a:t>
            </a:r>
            <a:r>
              <a:rPr kumimoji="1" lang="zh-CN" altLang="en-US" dirty="0" smtClean="0"/>
              <a:t>起</a:t>
            </a:r>
          </a:p>
          <a:p>
            <a:r>
              <a:rPr kumimoji="1" lang="zh-CN" altLang="en-US" dirty="0" smtClean="0"/>
              <a:t>激活状态能直接进入后台状态吗？</a:t>
            </a:r>
          </a:p>
          <a:p>
            <a:pPr lvl="1"/>
            <a:r>
              <a:rPr kumimoji="1" lang="zh-CN" altLang="en-US" dirty="0" smtClean="0"/>
              <a:t>不能，激活</a:t>
            </a:r>
            <a:r>
              <a:rPr kumimoji="1" lang="en-US" altLang="zh-CN" dirty="0" smtClean="0"/>
              <a:t>-&gt;</a:t>
            </a:r>
            <a:r>
              <a:rPr kumimoji="1" lang="zh-CN" altLang="en-US" dirty="0" smtClean="0"/>
              <a:t>未激活</a:t>
            </a:r>
            <a:r>
              <a:rPr kumimoji="1" lang="en-US" altLang="zh-CN" dirty="0" smtClean="0"/>
              <a:t>-&gt;</a:t>
            </a:r>
            <a:r>
              <a:rPr kumimoji="1" lang="zh-CN" altLang="en-US" dirty="0" smtClean="0"/>
              <a:t>后台</a:t>
            </a:r>
            <a:endParaRPr kumimoji="1" lang="zh-CN" altLang="en-US" dirty="0"/>
          </a:p>
          <a:p>
            <a:r>
              <a:rPr kumimoji="1" lang="zh-CN" altLang="en-US" dirty="0" smtClean="0"/>
              <a:t>哪两个状态是过渡状态？</a:t>
            </a:r>
          </a:p>
          <a:p>
            <a:pPr lvl="1"/>
            <a:r>
              <a:rPr kumimoji="1" lang="zh-CN" altLang="en-US" dirty="0" smtClean="0"/>
              <a:t>未激活、后台</a:t>
            </a:r>
            <a:endParaRPr kumimoji="1" lang="zh-CN" altLang="en-US" dirty="0"/>
          </a:p>
          <a:p>
            <a:r>
              <a:rPr kumimoji="1" lang="zh-CN" altLang="en-US" dirty="0" smtClean="0"/>
              <a:t>为什么有的</a:t>
            </a:r>
            <a:r>
              <a:rPr kumimoji="1" lang="en-US" altLang="zh-CN" dirty="0" smtClean="0"/>
              <a:t>APP</a:t>
            </a:r>
            <a:r>
              <a:rPr kumimoji="1" lang="zh-CN" altLang="en-US" dirty="0" smtClean="0"/>
              <a:t>，例如音乐类，导航类等</a:t>
            </a:r>
            <a:r>
              <a:rPr kumimoji="1" lang="en-US" altLang="zh-CN" dirty="0" smtClean="0"/>
              <a:t>app</a:t>
            </a:r>
            <a:r>
              <a:rPr kumimoji="1" lang="zh-CN" altLang="en-US" dirty="0" smtClean="0"/>
              <a:t>能一直在后台运行？</a:t>
            </a:r>
          </a:p>
          <a:p>
            <a:pPr lvl="1"/>
            <a:r>
              <a:rPr kumimoji="1" lang="zh-CN" altLang="en-US" dirty="0" smtClean="0"/>
              <a:t>这类</a:t>
            </a:r>
            <a:r>
              <a:rPr kumimoji="1" lang="en-US" altLang="zh-CN" dirty="0" smtClean="0"/>
              <a:t>app</a:t>
            </a:r>
            <a:r>
              <a:rPr kumimoji="1" lang="zh-CN" altLang="en-US" dirty="0" smtClean="0"/>
              <a:t>的特性所致，需要特别处理，开通后台运行权限，调用相关系统库实现功能</a:t>
            </a:r>
          </a:p>
          <a:p>
            <a:pPr lvl="1"/>
            <a:endParaRPr kumimoji="1" lang="zh-CN" altLang="en-US" dirty="0"/>
          </a:p>
          <a:p>
            <a:r>
              <a:rPr kumimoji="1" lang="en-US" altLang="zh-CN" dirty="0" smtClean="0"/>
              <a:t>App</a:t>
            </a:r>
            <a:r>
              <a:rPr kumimoji="1" lang="zh-CN" altLang="en-US" dirty="0" smtClean="0"/>
              <a:t>挂起的假后台模式起到什么作用？</a:t>
            </a:r>
          </a:p>
          <a:p>
            <a:pPr lvl="1"/>
            <a:r>
              <a:rPr kumimoji="1" lang="zh-CN" altLang="en-US" dirty="0" smtClean="0"/>
              <a:t>节约内存，节约电</a:t>
            </a:r>
          </a:p>
          <a:p>
            <a:endParaRPr kumimoji="1" lang="zh-CN" altLang="en-US" dirty="0"/>
          </a:p>
          <a:p>
            <a:endParaRPr kumimoji="1" lang="zh-CN" altLang="en-US" dirty="0" smtClean="0"/>
          </a:p>
          <a:p>
            <a:endParaRPr kumimoji="1" lang="zh-CN" altLang="en-US" dirty="0"/>
          </a:p>
          <a:p>
            <a:endParaRPr kumimoji="1" lang="zh-CN" altLang="en-US" dirty="0"/>
          </a:p>
        </p:txBody>
      </p:sp>
    </p:spTree>
    <p:extLst>
      <p:ext uri="{BB962C8B-B14F-4D97-AF65-F5344CB8AC3E}">
        <p14:creationId xmlns:p14="http://schemas.microsoft.com/office/powerpoint/2010/main" val="1209456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dissolv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dissolv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dissolve">
                                      <p:cBhvr>
                                        <p:cTn id="17" dur="500"/>
                                        <p:tgtEl>
                                          <p:spTgt spid="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dissolve">
                                      <p:cBhvr>
                                        <p:cTn id="22" dur="500"/>
                                        <p:tgtEl>
                                          <p:spTgt spid="3">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animEffect transition="in" filter="dissolve">
                                      <p:cBhvr>
                                        <p:cTn id="27" dur="500"/>
                                        <p:tgtEl>
                                          <p:spTgt spid="3">
                                            <p:txEl>
                                              <p:pRg st="10" end="10"/>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dissolve">
                                      <p:cBhvr>
                                        <p:cTn id="30" dur="500"/>
                                        <p:tgtEl>
                                          <p:spTgt spid="3">
                                            <p:txEl>
                                              <p:pRg st="1" end="1"/>
                                            </p:txEl>
                                          </p:spTgt>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dissolve">
                                      <p:cBhvr>
                                        <p:cTn id="33" dur="500"/>
                                        <p:tgtEl>
                                          <p:spTgt spid="3">
                                            <p:txEl>
                                              <p:pRg st="3" end="3"/>
                                            </p:txEl>
                                          </p:spTgt>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dissolve">
                                      <p:cBhvr>
                                        <p:cTn id="36" dur="500"/>
                                        <p:tgtEl>
                                          <p:spTgt spid="3">
                                            <p:txEl>
                                              <p:pRg st="5" end="5"/>
                                            </p:txEl>
                                          </p:spTgt>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animEffect transition="in" filter="dissolve">
                                      <p:cBhvr>
                                        <p:cTn id="39"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017986" y="1261242"/>
            <a:ext cx="1005403" cy="584775"/>
          </a:xfrm>
          <a:prstGeom prst="rect">
            <a:avLst/>
          </a:prstGeom>
          <a:noFill/>
        </p:spPr>
        <p:txBody>
          <a:bodyPr wrap="none" rtlCol="0">
            <a:spAutoFit/>
          </a:bodyPr>
          <a:lstStyle/>
          <a:p>
            <a:r>
              <a:rPr kumimoji="1" lang="zh-CN" altLang="en-US" sz="3200" dirty="0" smtClean="0"/>
              <a:t>讨论</a:t>
            </a:r>
            <a:endParaRPr kumimoji="1" lang="zh-CN" altLang="en-US" sz="3200" dirty="0"/>
          </a:p>
        </p:txBody>
      </p:sp>
      <p:sp>
        <p:nvSpPr>
          <p:cNvPr id="3" name="文本框 2"/>
          <p:cNvSpPr txBox="1"/>
          <p:nvPr/>
        </p:nvSpPr>
        <p:spPr>
          <a:xfrm>
            <a:off x="2128345" y="2222938"/>
            <a:ext cx="7879080" cy="830997"/>
          </a:xfrm>
          <a:prstGeom prst="rect">
            <a:avLst/>
          </a:prstGeom>
          <a:noFill/>
        </p:spPr>
        <p:txBody>
          <a:bodyPr wrap="none" rtlCol="0">
            <a:spAutoFit/>
          </a:bodyPr>
          <a:lstStyle/>
          <a:p>
            <a:r>
              <a:rPr kumimoji="1" lang="zh-CN" altLang="en-US" sz="2400" dirty="0" smtClean="0"/>
              <a:t>未来手机是什么样子的？会有什么高科技产品替代手机？</a:t>
            </a:r>
          </a:p>
          <a:p>
            <a:r>
              <a:rPr kumimoji="1" lang="zh-CN" altLang="en-US" sz="2400" dirty="0" smtClean="0"/>
              <a:t>随着硬件的提升，</a:t>
            </a:r>
            <a:r>
              <a:rPr kumimoji="1" lang="en-US" altLang="zh-CN" sz="2400" dirty="0" smtClean="0"/>
              <a:t>app</a:t>
            </a:r>
            <a:r>
              <a:rPr kumimoji="1" lang="zh-CN" altLang="en-US" sz="2400" dirty="0" smtClean="0"/>
              <a:t>的生命周期会再次改变吗？</a:t>
            </a:r>
            <a:endParaRPr kumimoji="1" lang="zh-CN" altLang="en-US" sz="2400" dirty="0"/>
          </a:p>
        </p:txBody>
      </p:sp>
    </p:spTree>
    <p:extLst>
      <p:ext uri="{BB962C8B-B14F-4D97-AF65-F5344CB8AC3E}">
        <p14:creationId xmlns:p14="http://schemas.microsoft.com/office/powerpoint/2010/main" val="12212230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466193" y="819807"/>
            <a:ext cx="2236510" cy="584775"/>
          </a:xfrm>
          <a:prstGeom prst="rect">
            <a:avLst/>
          </a:prstGeom>
          <a:noFill/>
        </p:spPr>
        <p:txBody>
          <a:bodyPr wrap="none" rtlCol="0">
            <a:spAutoFit/>
          </a:bodyPr>
          <a:lstStyle/>
          <a:p>
            <a:r>
              <a:rPr kumimoji="1" lang="zh-CN" altLang="en-US" sz="3200" dirty="0" smtClean="0"/>
              <a:t>谢谢大家！</a:t>
            </a:r>
            <a:endParaRPr kumimoji="1" lang="zh-CN" altLang="en-US" sz="3200" dirty="0"/>
          </a:p>
        </p:txBody>
      </p:sp>
      <p:pic>
        <p:nvPicPr>
          <p:cNvPr id="3" name="图片 2"/>
          <p:cNvPicPr>
            <a:picLocks noChangeAspect="1"/>
          </p:cNvPicPr>
          <p:nvPr/>
        </p:nvPicPr>
        <p:blipFill>
          <a:blip r:embed="rId2"/>
          <a:stretch>
            <a:fillRect/>
          </a:stretch>
        </p:blipFill>
        <p:spPr>
          <a:xfrm>
            <a:off x="3404255" y="1578959"/>
            <a:ext cx="5130800" cy="4330700"/>
          </a:xfrm>
          <a:prstGeom prst="rect">
            <a:avLst/>
          </a:prstGeom>
        </p:spPr>
      </p:pic>
    </p:spTree>
    <p:extLst>
      <p:ext uri="{BB962C8B-B14F-4D97-AF65-F5344CB8AC3E}">
        <p14:creationId xmlns:p14="http://schemas.microsoft.com/office/powerpoint/2010/main" val="18048550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631853" y="2475913"/>
            <a:ext cx="8806375" cy="1754326"/>
          </a:xfrm>
          <a:prstGeom prst="rect">
            <a:avLst/>
          </a:prstGeom>
          <a:noFill/>
        </p:spPr>
        <p:txBody>
          <a:bodyPr wrap="square" rtlCol="0">
            <a:spAutoFit/>
          </a:bodyPr>
          <a:lstStyle/>
          <a:p>
            <a:r>
              <a:rPr lang="zh-CN" altLang="en-US" dirty="0"/>
              <a:t>在</a:t>
            </a:r>
            <a:r>
              <a:rPr lang="en-US" altLang="zh-CN" dirty="0"/>
              <a:t>iOS4</a:t>
            </a:r>
            <a:r>
              <a:rPr lang="zh-CN" altLang="en-US" dirty="0"/>
              <a:t>之前的</a:t>
            </a:r>
            <a:r>
              <a:rPr lang="en-US" altLang="zh-CN" dirty="0"/>
              <a:t>App</a:t>
            </a:r>
            <a:r>
              <a:rPr lang="zh-CN" altLang="en-US" dirty="0"/>
              <a:t>时代</a:t>
            </a:r>
            <a:r>
              <a:rPr lang="en-US" altLang="zh-CN" dirty="0"/>
              <a:t>,</a:t>
            </a:r>
            <a:r>
              <a:rPr lang="zh-CN" altLang="en-US" dirty="0"/>
              <a:t>整个界面只允许一个</a:t>
            </a:r>
            <a:r>
              <a:rPr lang="en-US" altLang="zh-CN" dirty="0"/>
              <a:t>App</a:t>
            </a:r>
            <a:r>
              <a:rPr lang="zh-CN" altLang="en-US" dirty="0"/>
              <a:t>处于运行状态</a:t>
            </a:r>
            <a:r>
              <a:rPr lang="en-US" altLang="zh-CN" dirty="0"/>
              <a:t>,</a:t>
            </a:r>
            <a:r>
              <a:rPr lang="zh-CN" altLang="en-US" dirty="0"/>
              <a:t>而当某个</a:t>
            </a:r>
            <a:r>
              <a:rPr lang="en-US" altLang="zh-CN" dirty="0"/>
              <a:t>App</a:t>
            </a:r>
            <a:r>
              <a:rPr lang="zh-CN" altLang="en-US" dirty="0"/>
              <a:t>处于运行状态时意味着其他所有的</a:t>
            </a:r>
            <a:r>
              <a:rPr lang="en-US" altLang="zh-CN" dirty="0"/>
              <a:t>App</a:t>
            </a:r>
            <a:r>
              <a:rPr lang="zh-CN" altLang="en-US" dirty="0"/>
              <a:t>的活动都被终止并退出</a:t>
            </a:r>
            <a:r>
              <a:rPr lang="en-US" altLang="zh-CN" dirty="0"/>
              <a:t>,</a:t>
            </a:r>
            <a:r>
              <a:rPr lang="zh-CN" altLang="en-US" dirty="0"/>
              <a:t>无法接受任何事件</a:t>
            </a:r>
            <a:r>
              <a:rPr lang="en-US" altLang="zh-CN" dirty="0"/>
              <a:t>.</a:t>
            </a:r>
            <a:r>
              <a:rPr lang="zh-CN" altLang="en-US" dirty="0"/>
              <a:t>一个应用的状态转换只有运行、退出之间的变换</a:t>
            </a:r>
            <a:r>
              <a:rPr lang="en-US" altLang="zh-CN" dirty="0"/>
              <a:t>.</a:t>
            </a:r>
            <a:r>
              <a:rPr lang="zh-CN" altLang="en-US" dirty="0"/>
              <a:t>在</a:t>
            </a:r>
            <a:r>
              <a:rPr lang="en-US" altLang="zh-CN" dirty="0"/>
              <a:t>iOS4</a:t>
            </a:r>
            <a:r>
              <a:rPr lang="zh-CN" altLang="en-US" dirty="0"/>
              <a:t>之后的</a:t>
            </a:r>
            <a:r>
              <a:rPr lang="en-US" altLang="zh-CN" dirty="0"/>
              <a:t>iPhone</a:t>
            </a:r>
            <a:r>
              <a:rPr lang="zh-CN" altLang="en-US" dirty="0"/>
              <a:t>进入了多任务处理时代</a:t>
            </a:r>
            <a:r>
              <a:rPr lang="en-US" altLang="zh-CN" dirty="0"/>
              <a:t>.</a:t>
            </a:r>
            <a:r>
              <a:rPr lang="zh-CN" altLang="en-US" dirty="0"/>
              <a:t>也意味了当从一个应用切换到另一个应用时</a:t>
            </a:r>
            <a:r>
              <a:rPr lang="en-US" altLang="zh-CN" dirty="0"/>
              <a:t>,</a:t>
            </a:r>
            <a:r>
              <a:rPr lang="zh-CN" altLang="en-US" dirty="0"/>
              <a:t>系统不会马上将原来的应用终止退出</a:t>
            </a:r>
            <a:r>
              <a:rPr lang="en-US" altLang="zh-CN" dirty="0"/>
              <a:t>,</a:t>
            </a:r>
            <a:r>
              <a:rPr lang="zh-CN" altLang="en-US" dirty="0"/>
              <a:t>将其状态变成了</a:t>
            </a:r>
            <a:r>
              <a:rPr lang="en-US" altLang="zh-CN" dirty="0"/>
              <a:t>suspend,</a:t>
            </a:r>
            <a:r>
              <a:rPr lang="zh-CN" altLang="en-US" dirty="0"/>
              <a:t>而另一个应用的状态变成了</a:t>
            </a:r>
            <a:r>
              <a:rPr lang="en-US" altLang="zh-CN" dirty="0"/>
              <a:t>running.</a:t>
            </a:r>
          </a:p>
          <a:p>
            <a:endParaRPr kumimoji="1" lang="zh-CN" altLang="en-US" dirty="0"/>
          </a:p>
        </p:txBody>
      </p:sp>
      <p:sp>
        <p:nvSpPr>
          <p:cNvPr id="5" name="文本框 4"/>
          <p:cNvSpPr txBox="1"/>
          <p:nvPr/>
        </p:nvSpPr>
        <p:spPr>
          <a:xfrm>
            <a:off x="1631853" y="1083213"/>
            <a:ext cx="2223686" cy="646331"/>
          </a:xfrm>
          <a:prstGeom prst="rect">
            <a:avLst/>
          </a:prstGeom>
          <a:noFill/>
        </p:spPr>
        <p:txBody>
          <a:bodyPr wrap="none" rtlCol="0">
            <a:spAutoFit/>
          </a:bodyPr>
          <a:lstStyle/>
          <a:p>
            <a:r>
              <a:rPr lang="en-US" altLang="zh-CN" b="1" dirty="0"/>
              <a:t>App</a:t>
            </a:r>
            <a:r>
              <a:rPr lang="zh-CN" altLang="en-US" b="1" dirty="0"/>
              <a:t>状态变化的历史</a:t>
            </a:r>
          </a:p>
          <a:p>
            <a:endParaRPr kumimoji="1" lang="zh-CN" altLang="en-US" dirty="0"/>
          </a:p>
        </p:txBody>
      </p:sp>
    </p:spTree>
    <p:extLst>
      <p:ext uri="{BB962C8B-B14F-4D97-AF65-F5344CB8AC3E}">
        <p14:creationId xmlns:p14="http://schemas.microsoft.com/office/powerpoint/2010/main" val="5571766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371600" y="878928"/>
            <a:ext cx="9601200" cy="1485900"/>
          </a:xfrm>
        </p:spPr>
        <p:txBody>
          <a:bodyPr/>
          <a:lstStyle/>
          <a:p>
            <a:r>
              <a:rPr kumimoji="1" lang="en-US" altLang="zh-CN" dirty="0" smtClean="0"/>
              <a:t>iOS</a:t>
            </a:r>
            <a:r>
              <a:rPr kumimoji="1" lang="zh-CN" altLang="en-US" dirty="0" smtClean="0"/>
              <a:t> </a:t>
            </a:r>
            <a:r>
              <a:rPr kumimoji="1" lang="en-US" altLang="zh-CN" dirty="0" smtClean="0"/>
              <a:t>Application</a:t>
            </a:r>
            <a:r>
              <a:rPr kumimoji="1" lang="zh-CN" altLang="en-US" dirty="0" smtClean="0"/>
              <a:t>的几种状态</a:t>
            </a:r>
            <a:endParaRPr kumimoji="1" lang="zh-CN" altLang="en-US" dirty="0"/>
          </a:p>
        </p:txBody>
      </p:sp>
      <p:sp>
        <p:nvSpPr>
          <p:cNvPr id="3" name="内容占位符 2"/>
          <p:cNvSpPr>
            <a:spLocks noGrp="1"/>
          </p:cNvSpPr>
          <p:nvPr>
            <p:ph idx="1"/>
          </p:nvPr>
        </p:nvSpPr>
        <p:spPr>
          <a:xfrm>
            <a:off x="1513490" y="2364828"/>
            <a:ext cx="9601200" cy="3581400"/>
          </a:xfrm>
        </p:spPr>
        <p:txBody>
          <a:bodyPr/>
          <a:lstStyle/>
          <a:p>
            <a:r>
              <a:rPr kumimoji="1" lang="zh-CN" altLang="en-US" dirty="0" smtClean="0"/>
              <a:t>未运行</a:t>
            </a:r>
          </a:p>
          <a:p>
            <a:r>
              <a:rPr kumimoji="1" lang="zh-CN" altLang="en-US" dirty="0" smtClean="0"/>
              <a:t>未激活</a:t>
            </a:r>
          </a:p>
          <a:p>
            <a:r>
              <a:rPr kumimoji="1" lang="zh-CN" altLang="en-US" dirty="0" smtClean="0"/>
              <a:t>激活</a:t>
            </a:r>
          </a:p>
          <a:p>
            <a:r>
              <a:rPr kumimoji="1" lang="zh-CN" altLang="en-US" dirty="0" smtClean="0"/>
              <a:t>后台</a:t>
            </a:r>
          </a:p>
          <a:p>
            <a:r>
              <a:rPr kumimoji="1" lang="zh-CN" altLang="en-US" dirty="0" smtClean="0"/>
              <a:t>挂起</a:t>
            </a:r>
          </a:p>
          <a:p>
            <a:endParaRPr kumimoji="1" lang="zh-CN" altLang="en-US" dirty="0"/>
          </a:p>
        </p:txBody>
      </p:sp>
    </p:spTree>
    <p:extLst>
      <p:ext uri="{BB962C8B-B14F-4D97-AF65-F5344CB8AC3E}">
        <p14:creationId xmlns:p14="http://schemas.microsoft.com/office/powerpoint/2010/main" val="9754997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1625" y="695374"/>
            <a:ext cx="9131300" cy="5664200"/>
          </a:xfrm>
          <a:prstGeom prst="rect">
            <a:avLst/>
          </a:prstGeom>
        </p:spPr>
      </p:pic>
    </p:spTree>
    <p:extLst>
      <p:ext uri="{BB962C8B-B14F-4D97-AF65-F5344CB8AC3E}">
        <p14:creationId xmlns:p14="http://schemas.microsoft.com/office/powerpoint/2010/main" val="1426613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https://qph.fs.quoracdn.net/main-qimg-cc365705dea4e16e3ba96bfa91726438.webp"/>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79380" y="0"/>
            <a:ext cx="5715000" cy="6858000"/>
          </a:xfrm>
          <a:prstGeom prst="rect">
            <a:avLst/>
          </a:prstGeom>
        </p:spPr>
      </p:pic>
      <p:sp>
        <p:nvSpPr>
          <p:cNvPr id="2" name="文本框 1"/>
          <p:cNvSpPr txBox="1"/>
          <p:nvPr/>
        </p:nvSpPr>
        <p:spPr>
          <a:xfrm>
            <a:off x="2815786" y="2228671"/>
            <a:ext cx="461665" cy="2400657"/>
          </a:xfrm>
          <a:prstGeom prst="rect">
            <a:avLst/>
          </a:prstGeom>
          <a:noFill/>
        </p:spPr>
        <p:txBody>
          <a:bodyPr vert="eaVert" wrap="none" rtlCol="0" anchor="ctr" anchorCtr="1">
            <a:spAutoFit/>
          </a:bodyPr>
          <a:lstStyle/>
          <a:p>
            <a:r>
              <a:rPr kumimoji="1" lang="zh-CN" altLang="en-US" dirty="0" smtClean="0"/>
              <a:t>不同状态间的相互转换</a:t>
            </a:r>
            <a:endParaRPr kumimoji="1" lang="zh-CN" altLang="en-US" dirty="0"/>
          </a:p>
        </p:txBody>
      </p:sp>
    </p:spTree>
    <p:extLst>
      <p:ext uri="{BB962C8B-B14F-4D97-AF65-F5344CB8AC3E}">
        <p14:creationId xmlns:p14="http://schemas.microsoft.com/office/powerpoint/2010/main" val="1297226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77019"/>
            <a:ext cx="12192000" cy="5980981"/>
          </a:xfrm>
          <a:prstGeom prst="rect">
            <a:avLst/>
          </a:prstGeom>
        </p:spPr>
      </p:pic>
      <p:sp>
        <p:nvSpPr>
          <p:cNvPr id="6" name="文本框 5"/>
          <p:cNvSpPr txBox="1"/>
          <p:nvPr/>
        </p:nvSpPr>
        <p:spPr>
          <a:xfrm>
            <a:off x="858129" y="239151"/>
            <a:ext cx="495649" cy="369332"/>
          </a:xfrm>
          <a:prstGeom prst="rect">
            <a:avLst/>
          </a:prstGeom>
          <a:noFill/>
        </p:spPr>
        <p:txBody>
          <a:bodyPr wrap="none" rtlCol="0">
            <a:spAutoFit/>
          </a:bodyPr>
          <a:lstStyle/>
          <a:p>
            <a:r>
              <a:rPr kumimoji="1" lang="en-US" altLang="zh-CN" dirty="0" smtClean="0"/>
              <a:t>API</a:t>
            </a:r>
            <a:endParaRPr kumimoji="1" lang="zh-CN" altLang="en-US" dirty="0"/>
          </a:p>
        </p:txBody>
      </p:sp>
    </p:spTree>
    <p:extLst>
      <p:ext uri="{BB962C8B-B14F-4D97-AF65-F5344CB8AC3E}">
        <p14:creationId xmlns:p14="http://schemas.microsoft.com/office/powerpoint/2010/main" val="1077085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OS 4 Application lifecycle      application:didFinishLaunchingWithOptions:             applicationDidBec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9988" y="1378634"/>
            <a:ext cx="7074877" cy="5200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9010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81959" y="1095703"/>
            <a:ext cx="9601200" cy="1485900"/>
          </a:xfrm>
        </p:spPr>
        <p:txBody>
          <a:bodyPr/>
          <a:lstStyle/>
          <a:p>
            <a:r>
              <a:rPr kumimoji="1" lang="zh-CN" altLang="en-US" dirty="0" smtClean="0"/>
              <a:t>场景分析</a:t>
            </a:r>
            <a:endParaRPr kumimoji="1" lang="zh-CN" altLang="en-US" dirty="0"/>
          </a:p>
        </p:txBody>
      </p:sp>
      <p:sp>
        <p:nvSpPr>
          <p:cNvPr id="3" name="内容占位符 2"/>
          <p:cNvSpPr>
            <a:spLocks noGrp="1"/>
          </p:cNvSpPr>
          <p:nvPr>
            <p:ph idx="1"/>
          </p:nvPr>
        </p:nvSpPr>
        <p:spPr>
          <a:xfrm>
            <a:off x="1481959" y="2758965"/>
            <a:ext cx="9601200" cy="3581400"/>
          </a:xfrm>
        </p:spPr>
        <p:txBody>
          <a:bodyPr/>
          <a:lstStyle/>
          <a:p>
            <a:r>
              <a:rPr kumimoji="1" lang="en-US" altLang="zh-CN" dirty="0" smtClean="0"/>
              <a:t>app</a:t>
            </a:r>
            <a:r>
              <a:rPr kumimoji="1" lang="zh-CN" altLang="en-US" dirty="0" smtClean="0"/>
              <a:t>启动场景</a:t>
            </a:r>
          </a:p>
          <a:p>
            <a:r>
              <a:rPr kumimoji="1" lang="en-US" altLang="zh-CN" dirty="0" smtClean="0"/>
              <a:t>App</a:t>
            </a:r>
            <a:r>
              <a:rPr kumimoji="1" lang="zh-CN" altLang="en-US" dirty="0" smtClean="0"/>
              <a:t>退出场景</a:t>
            </a:r>
          </a:p>
          <a:p>
            <a:r>
              <a:rPr kumimoji="1" lang="en-US" altLang="zh-CN" dirty="0" smtClean="0"/>
              <a:t>App</a:t>
            </a:r>
            <a:r>
              <a:rPr kumimoji="1" lang="zh-CN" altLang="en-US" dirty="0" smtClean="0"/>
              <a:t>重新运行场景</a:t>
            </a:r>
          </a:p>
          <a:p>
            <a:r>
              <a:rPr kumimoji="1" lang="en-US" altLang="zh-CN" dirty="0" smtClean="0"/>
              <a:t>App</a:t>
            </a:r>
            <a:r>
              <a:rPr kumimoji="1" lang="zh-CN" altLang="en-US" dirty="0" smtClean="0"/>
              <a:t>终止场景</a:t>
            </a:r>
            <a:endParaRPr kumimoji="1" lang="zh-CN" altLang="en-US" dirty="0"/>
          </a:p>
        </p:txBody>
      </p:sp>
    </p:spTree>
    <p:extLst>
      <p:ext uri="{BB962C8B-B14F-4D97-AF65-F5344CB8AC3E}">
        <p14:creationId xmlns:p14="http://schemas.microsoft.com/office/powerpoint/2010/main" val="956188758"/>
      </p:ext>
    </p:extLst>
  </p:cSld>
  <p:clrMapOvr>
    <a:masterClrMapping/>
  </p:clrMapOvr>
</p:sld>
</file>

<file path=ppt/theme/theme1.xml><?xml version="1.0" encoding="utf-8"?>
<a:theme xmlns:a="http://schemas.openxmlformats.org/drawingml/2006/main" name="TF10001025">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025" id="{F9915BBD-9749-466F-995C-8C8D6A938EC0}" vid="{CF1D1A65-FC75-42D2-B7EF-D2991382DC6F}"/>
    </a:ext>
  </a:extLst>
</a:theme>
</file>

<file path=docProps/app.xml><?xml version="1.0" encoding="utf-8"?>
<Properties xmlns="http://schemas.openxmlformats.org/officeDocument/2006/extended-properties" xmlns:vt="http://schemas.openxmlformats.org/officeDocument/2006/docPropsVTypes">
  <Template>裁剪</Template>
  <TotalTime>508</TotalTime>
  <Words>973</Words>
  <Application>Microsoft Macintosh PowerPoint</Application>
  <PresentationFormat>宽屏</PresentationFormat>
  <Paragraphs>89</Paragraphs>
  <Slides>25</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25</vt:i4>
      </vt:variant>
    </vt:vector>
  </HeadingPairs>
  <TitlesOfParts>
    <vt:vector size="29" baseType="lpstr">
      <vt:lpstr>-apple-system</vt:lpstr>
      <vt:lpstr>Franklin Gothic Book</vt:lpstr>
      <vt:lpstr>华文楷体</vt:lpstr>
      <vt:lpstr>TF10001025</vt:lpstr>
      <vt:lpstr>App的生命周期</vt:lpstr>
      <vt:lpstr>什么是app的生命周期？</vt:lpstr>
      <vt:lpstr>PowerPoint 演示文稿</vt:lpstr>
      <vt:lpstr>iOS Application的几种状态</vt:lpstr>
      <vt:lpstr>PowerPoint 演示文稿</vt:lpstr>
      <vt:lpstr>PowerPoint 演示文稿</vt:lpstr>
      <vt:lpstr>PowerPoint 演示文稿</vt:lpstr>
      <vt:lpstr>PowerPoint 演示文稿</vt:lpstr>
      <vt:lpstr>场景分析</vt:lpstr>
      <vt:lpstr>UIApplication, AppDelegate,UIWindow</vt:lpstr>
      <vt:lpstr>App启动场景</vt:lpstr>
      <vt:lpstr>PowerPoint 演示文稿</vt:lpstr>
      <vt:lpstr>PowerPoint 演示文稿</vt:lpstr>
      <vt:lpstr>App退出场景</vt:lpstr>
      <vt:lpstr>PowerPoint 演示文稿</vt:lpstr>
      <vt:lpstr>PowerPoint 演示文稿</vt:lpstr>
      <vt:lpstr>PowerPoint 演示文稿</vt:lpstr>
      <vt:lpstr>PowerPoint 演示文稿</vt:lpstr>
      <vt:lpstr>app重新运行场景</vt:lpstr>
      <vt:lpstr>PowerPoint 演示文稿</vt:lpstr>
      <vt:lpstr>app终止场景</vt:lpstr>
      <vt:lpstr>PowerPoint 演示文稿</vt:lpstr>
      <vt:lpstr>小题</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App的生命周期</dc:title>
  <dc:creator>Microsoft Office 用户</dc:creator>
  <cp:lastModifiedBy>Microsoft Office 用户</cp:lastModifiedBy>
  <cp:revision>40</cp:revision>
  <dcterms:created xsi:type="dcterms:W3CDTF">2018-12-10T10:42:13Z</dcterms:created>
  <dcterms:modified xsi:type="dcterms:W3CDTF">2019-01-14T02:48:46Z</dcterms:modified>
</cp:coreProperties>
</file>